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Relationship Id="rId4" Type="http://schemas.openxmlformats.org/officeDocument/2006/relationships/hyperlink" Target="http://bit.ly/1l2vNu6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jpg"/><Relationship Id="rId4" Type="http://schemas.openxmlformats.org/officeDocument/2006/relationships/hyperlink" Target="http://bit.ly/1l2vNu6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9.jpg"/><Relationship Id="rId4" Type="http://schemas.openxmlformats.org/officeDocument/2006/relationships/image" Target="../media/image22.jpg"/><Relationship Id="rId5" Type="http://schemas.openxmlformats.org/officeDocument/2006/relationships/image" Target="../media/image17.jpg"/><Relationship Id="rId6" Type="http://schemas.openxmlformats.org/officeDocument/2006/relationships/image" Target="../media/image19.jpg"/><Relationship Id="rId7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g"/><Relationship Id="rId4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bit.ly/1l2vNu6" TargetMode="External"/><Relationship Id="rId4" Type="http://schemas.openxmlformats.org/officeDocument/2006/relationships/hyperlink" Target="http://olyo.wikispaces.com/" TargetMode="External"/><Relationship Id="rId5" Type="http://schemas.openxmlformats.org/officeDocument/2006/relationships/hyperlink" Target="http://oystergen.es/olympia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Relationship Id="rId4" Type="http://schemas.openxmlformats.org/officeDocument/2006/relationships/hyperlink" Target="http://bit.ly/1l2vNu6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Relationship Id="rId4" Type="http://schemas.openxmlformats.org/officeDocument/2006/relationships/image" Target="../media/image05.jpg"/><Relationship Id="rId5" Type="http://schemas.openxmlformats.org/officeDocument/2006/relationships/image" Target="../media/image14.jpg"/><Relationship Id="rId6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11.jpg"/><Relationship Id="rId5" Type="http://schemas.openxmlformats.org/officeDocument/2006/relationships/image" Target="../media/image02.jpg"/><Relationship Id="rId6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3600">
                <a:solidFill>
                  <a:srgbClr val="222222"/>
                </a:solidFill>
                <a:highlight>
                  <a:srgbClr val="FFFFFF"/>
                </a:highlight>
              </a:rPr>
              <a:t>Alleviating Regulatory </a:t>
            </a:r>
            <a:r>
              <a:rPr b="0" lang="en" sz="3600">
                <a:solidFill>
                  <a:srgbClr val="222222"/>
                </a:solidFill>
              </a:rPr>
              <a:t>Impediments</a:t>
            </a:r>
            <a:r>
              <a:rPr b="0" lang="en" sz="3600">
                <a:solidFill>
                  <a:srgbClr val="222222"/>
                </a:solidFill>
                <a:highlight>
                  <a:srgbClr val="FFFFFF"/>
                </a:highlight>
              </a:rPr>
              <a:t> To </a:t>
            </a:r>
            <a:r>
              <a:rPr b="0" lang="en" sz="3600">
                <a:solidFill>
                  <a:srgbClr val="222222"/>
                </a:solidFill>
              </a:rPr>
              <a:t>Native Shellfish Aquaculture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Growth/Mortality Monitoring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15525" y="1415400"/>
            <a:ext cx="4714799" cy="333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Growth Monitoring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Shell Length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Live Subsamples measured in lab</a:t>
            </a:r>
          </a:p>
          <a:p>
            <a:pPr indent="-342900" lvl="1" marL="914400" rtl="0">
              <a:spcBef>
                <a:spcPts val="0"/>
              </a:spcBef>
              <a:buChar char="○"/>
            </a:pPr>
            <a:r>
              <a:rPr lang="en"/>
              <a:t>Image Analysis Program</a:t>
            </a:r>
            <a:r>
              <a:rPr lang="en" sz="1800"/>
              <a:t> </a:t>
            </a:r>
            <a:r>
              <a:rPr lang="en" sz="1000"/>
              <a:t>(ImageJ)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Weight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Live Subsamples weighed in shell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Mortality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Live Census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Total census of living oysters</a:t>
            </a:r>
          </a:p>
          <a:p>
            <a:pPr indent="-342900" lvl="1" marL="914400" rtl="0">
              <a:spcBef>
                <a:spcPts val="0"/>
              </a:spcBef>
              <a:buChar char="○"/>
            </a:pPr>
            <a:r>
              <a:rPr lang="en"/>
              <a:t>Partial census of living oysters</a:t>
            </a:r>
            <a:r>
              <a:rPr lang="en" sz="1800"/>
              <a:t> </a:t>
            </a:r>
            <a:r>
              <a:rPr lang="en" sz="1000"/>
              <a:t>(Dabob Dec 2013)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Dead Census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275" y="1347475"/>
            <a:ext cx="4449724" cy="38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4294967295"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Growth/Mortality Monitoring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99" y="0"/>
            <a:ext cx="89266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2805725" y="1820650"/>
            <a:ext cx="2425199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* denotes missing trays</a:t>
            </a:r>
          </a:p>
        </p:txBody>
      </p:sp>
      <p:sp>
        <p:nvSpPr>
          <p:cNvPr id="139" name="Shape 139"/>
          <p:cNvSpPr txBox="1"/>
          <p:nvPr/>
        </p:nvSpPr>
        <p:spPr>
          <a:xfrm rot="-5400000">
            <a:off x="-694649" y="2042125"/>
            <a:ext cx="1667699" cy="27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000"/>
              <a:t>Number of Oysters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Map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675" y="0"/>
            <a:ext cx="360732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298900" y="1576100"/>
            <a:ext cx="51495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Sites located on North-South Axis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Purple 	= 	Fidalgo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Blue       = 	Dabob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Orange	=	Oyster Bay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Red		= 	Manchester*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*Manchester only has transplants, no native oyster population.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700"/>
              <a:t>Interactive map can be accessed here: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" u="sng">
                <a:solidFill>
                  <a:schemeClr val="hlink"/>
                </a:solidFill>
                <a:hlinkClick r:id="rId4"/>
              </a:rPr>
              <a:t>http://bit.ly/1l2vNu6</a:t>
            </a:r>
          </a:p>
        </p:txBody>
      </p:sp>
      <p:cxnSp>
        <p:nvCxnSpPr>
          <p:cNvPr id="147" name="Shape 147"/>
          <p:cNvCxnSpPr/>
          <p:nvPr/>
        </p:nvCxnSpPr>
        <p:spPr>
          <a:xfrm>
            <a:off x="5910300" y="4307050"/>
            <a:ext cx="0" cy="346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8" name="Shape 148"/>
          <p:cNvSpPr txBox="1"/>
          <p:nvPr/>
        </p:nvSpPr>
        <p:spPr>
          <a:xfrm>
            <a:off x="5910300" y="4334250"/>
            <a:ext cx="604499" cy="16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10 miles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Growth/Mortality Monitoring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Growth/Mortality Monitoring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6807050" y="4361400"/>
            <a:ext cx="183299" cy="2853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2108925" y="4146950"/>
            <a:ext cx="183299" cy="2853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023550" y="1778975"/>
            <a:ext cx="183299" cy="2853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1885400" y="1990475"/>
            <a:ext cx="459600" cy="1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/>
              <a:t>Moved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6668900" y="4561350"/>
            <a:ext cx="459600" cy="1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Moved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970775" y="4361400"/>
            <a:ext cx="459600" cy="1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Moved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Map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675" y="0"/>
            <a:ext cx="360732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298900" y="1576100"/>
            <a:ext cx="51495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Sites located on North-South Axis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Purple 	= 	Fidalgo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Blue	= 	Dabob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Orange	=	Oyster Bay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Red		= 	Manchester*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*Manchester only has transplants, no native oyster population.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700"/>
              <a:t>Interactive map can be accessed here: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" u="sng">
                <a:solidFill>
                  <a:schemeClr val="hlink"/>
                </a:solidFill>
                <a:hlinkClick r:id="rId4"/>
              </a:rPr>
              <a:t>http://bit.ly/1l2vNu6</a:t>
            </a:r>
          </a:p>
        </p:txBody>
      </p:sp>
      <p:cxnSp>
        <p:nvCxnSpPr>
          <p:cNvPr id="174" name="Shape 174"/>
          <p:cNvCxnSpPr/>
          <p:nvPr/>
        </p:nvCxnSpPr>
        <p:spPr>
          <a:xfrm>
            <a:off x="5910300" y="4307050"/>
            <a:ext cx="0" cy="346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5" name="Shape 175"/>
          <p:cNvSpPr txBox="1"/>
          <p:nvPr/>
        </p:nvSpPr>
        <p:spPr>
          <a:xfrm>
            <a:off x="5910300" y="4334250"/>
            <a:ext cx="604499" cy="16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10 miles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075" y="2533950"/>
            <a:ext cx="4442925" cy="26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100" y="2533950"/>
            <a:ext cx="4406974" cy="26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100" y="0"/>
            <a:ext cx="4406974" cy="253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1075" y="0"/>
            <a:ext cx="4457250" cy="253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 rot="-5400000">
            <a:off x="-723600" y="1759474"/>
            <a:ext cx="1807200" cy="3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Size (mm)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Growth/Mortality Monitoring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6807050" y="4361400"/>
            <a:ext cx="183299" cy="2853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2108925" y="4146950"/>
            <a:ext cx="183299" cy="2853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2023550" y="1778975"/>
            <a:ext cx="183299" cy="2853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885400" y="1990475"/>
            <a:ext cx="459600" cy="1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Moved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6668900" y="4561350"/>
            <a:ext cx="459600" cy="1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Moved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1970775" y="4361400"/>
            <a:ext cx="459600" cy="1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Moved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3275" y="643850"/>
            <a:ext cx="1738399" cy="10229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8450" y="643850"/>
            <a:ext cx="1692249" cy="10229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99" name="Shape 1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3275" y="3076700"/>
            <a:ext cx="1738399" cy="107024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00" name="Shape 2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1975" y="3080987"/>
            <a:ext cx="1738399" cy="106166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Growth/Mortality Monitoring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Growth	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Difference noted between populations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May indicate allocation of 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Mortality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Little difference at most sites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Dabob Bay difference present but diminishing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57200" y="1460500"/>
            <a:ext cx="4889399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Continue Site Monitoring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Image Analysis (ImageJ)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Water Quality Buoy Information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Measure Reproductive Success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Anesthetization Method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Larval Traps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Sequencing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Archived Samples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Future Mortality Event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Controlled Stress Experiments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725" y="1356650"/>
            <a:ext cx="3872275" cy="378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Issue at Hand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675" y="0"/>
            <a:ext cx="360732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298900" y="1576100"/>
            <a:ext cx="51495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What levels of genetic and epigenetic variation are present among Olympia oysters populations in Puget Sound basin?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What are the implications for restoration and commercial aquaculture practices?</a:t>
            </a:r>
          </a:p>
        </p:txBody>
      </p:sp>
      <p:cxnSp>
        <p:nvCxnSpPr>
          <p:cNvPr id="40" name="Shape 40"/>
          <p:cNvCxnSpPr/>
          <p:nvPr/>
        </p:nvCxnSpPr>
        <p:spPr>
          <a:xfrm>
            <a:off x="5910300" y="4307050"/>
            <a:ext cx="0" cy="346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1" name="Shape 41"/>
          <p:cNvSpPr txBox="1"/>
          <p:nvPr/>
        </p:nvSpPr>
        <p:spPr>
          <a:xfrm>
            <a:off x="5910300" y="4334250"/>
            <a:ext cx="604499" cy="16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10 miles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Reproductive Success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457200" y="1460500"/>
            <a:ext cx="41964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Anesthetization Method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Subsample treated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Brooded embryos/larvae washed out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Larval Traps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Traps hung below trays 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Descending larvae caught/counted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Larval assignment tests</a:t>
            </a:r>
          </a:p>
        </p:txBody>
      </p:sp>
      <p:sp>
        <p:nvSpPr>
          <p:cNvPr id="220" name="Shape 220"/>
          <p:cNvSpPr/>
          <p:nvPr/>
        </p:nvSpPr>
        <p:spPr>
          <a:xfrm>
            <a:off x="6012225" y="3240475"/>
            <a:ext cx="1053000" cy="16031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6012225" y="1691575"/>
            <a:ext cx="1053000" cy="1548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6474275" y="1347475"/>
            <a:ext cx="122400" cy="344099"/>
          </a:xfrm>
          <a:prstGeom prst="rect">
            <a:avLst/>
          </a:prstGeom>
          <a:solidFill>
            <a:srgbClr val="0000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5298900" y="4843675"/>
            <a:ext cx="2513699" cy="299699"/>
          </a:xfrm>
          <a:prstGeom prst="rect">
            <a:avLst/>
          </a:prstGeom>
          <a:solidFill>
            <a:srgbClr val="0000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5692900" y="1401825"/>
            <a:ext cx="591299" cy="344099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6759600" y="1440775"/>
            <a:ext cx="1053000" cy="1574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7133150" y="2119575"/>
            <a:ext cx="591299" cy="5570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5346450" y="3682050"/>
            <a:ext cx="522900" cy="529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 flipH="1" rot="-5400000">
            <a:off x="7785299" y="4553425"/>
            <a:ext cx="684000" cy="495899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4891300" y="1745925"/>
            <a:ext cx="1053000" cy="4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Larvae fall into open trap top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7821150" y="1288525"/>
            <a:ext cx="1020000" cy="4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Rope Attached to Trays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7812600" y="2099175"/>
            <a:ext cx="808499" cy="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Larval Collection Tube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768950" y="3682050"/>
            <a:ext cx="767699" cy="52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DMSO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Fixative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7926900" y="3997375"/>
            <a:ext cx="808499" cy="4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Anchoring Weight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Sequencing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Archived Samples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December 2013 All sites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32 per pop per site Fidalgo, Manchester, and Oyster Bays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64 per pop at Dabob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January 2014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40 per pop at Dabob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Future Sampling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More samples post mortality event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Sampling at 1 year mark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Growth/Mortality Monitoring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6807050" y="4361400"/>
            <a:ext cx="183299" cy="2853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2108925" y="4146950"/>
            <a:ext cx="183299" cy="2853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023550" y="1778975"/>
            <a:ext cx="183299" cy="2853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1885400" y="1990475"/>
            <a:ext cx="459600" cy="1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Moved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668900" y="4561350"/>
            <a:ext cx="459600" cy="1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Moved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1970775" y="4361400"/>
            <a:ext cx="459600" cy="1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Moved</a:t>
            </a:r>
          </a:p>
        </p:txBody>
      </p:sp>
      <p:sp>
        <p:nvSpPr>
          <p:cNvPr id="252" name="Shape 252"/>
          <p:cNvSpPr/>
          <p:nvPr/>
        </p:nvSpPr>
        <p:spPr>
          <a:xfrm>
            <a:off x="2735800" y="1030700"/>
            <a:ext cx="183299" cy="1968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2735800" y="3431625"/>
            <a:ext cx="183299" cy="1968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7128500" y="951375"/>
            <a:ext cx="183299" cy="1968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7128500" y="3431625"/>
            <a:ext cx="183299" cy="1968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683175" y="1823225"/>
            <a:ext cx="183299" cy="1968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7271575" y="871400"/>
            <a:ext cx="671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n=64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2964400" y="951375"/>
            <a:ext cx="671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n=32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7800900" y="1778975"/>
            <a:ext cx="671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n=40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7311800" y="3301425"/>
            <a:ext cx="671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n=32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2964400" y="3301425"/>
            <a:ext cx="671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n=32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Sequencing Effort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Elucidate the underlying population structures present through genomic and epigenomic diversity.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Determine if genetic diversity in native populations is threatened by introduction of foreign populations.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Controlled Stress Exp.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457200" y="1460500"/>
            <a:ext cx="50115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November 2013 Pilot Study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Mild Stress for 24 hours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Different Responses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Future Study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Chronic Stressor for 1 month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Sample all Pops 1 per week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Compare difference in responses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100" y="1460503"/>
            <a:ext cx="4533900" cy="368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Big Questions!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Is any observed differential mortality driven by genomic and/or epigenomic differences?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Does habitat affect reproductive success and select for genomic profiles most fit for habitat?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Do genomic and epigenomic diversity converge on profiles associated with highest fitness in each habitat?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Would transplants have any effect on native populations?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Monitoring shows trends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Continued monitoring important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i="1" lang="en"/>
              <a:t>This reproductive season is key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i="1" lang="en"/>
              <a:t>Genetic and Epigenetic Analysis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i="1" lang="en"/>
              <a:t>Controlled experiments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Acknowledgements!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131125" y="1697300"/>
            <a:ext cx="1145999" cy="160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PSRF</a:t>
            </a: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Ryan Crim, Stuart Ryan, Brian Allen,Alex Karpoff, Betsy Peabody, and the rest of the PSRF team.							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385850" y="1469750"/>
            <a:ext cx="1800299" cy="19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NOAA Manchester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Rick Goetz, James Hackett,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NOAA Dive Team (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Paul Hillman, Jon Lee, Rob Endicott, Ewann Berntson), Doug Immerman, Giles Goetz, Andy Jasonowicz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 txBox="1"/>
          <p:nvPr/>
        </p:nvSpPr>
        <p:spPr>
          <a:xfrm>
            <a:off x="3294875" y="1770100"/>
            <a:ext cx="1854600" cy="1956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Roberts Lab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>
              <a:spcBef>
                <a:spcPts val="0"/>
              </a:spcBef>
              <a:buNone/>
            </a:pPr>
            <a:r>
              <a:rPr lang="en" sz="1000"/>
              <a:t>Mackenzie Gavery, Claire Olson, Sam White, Emma Timmins-Schiffman, Hannah Wear, Katie Jackson, </a:t>
            </a:r>
            <a:r>
              <a:rPr lang="en" sz="1000">
                <a:solidFill>
                  <a:schemeClr val="dk1"/>
                </a:solidFill>
              </a:rPr>
              <a:t>Samantha Adams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6773075" y="1731250"/>
            <a:ext cx="2248499" cy="184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Collaborators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Bonnie Becker, Kerry Naish, Julie Barber (Swinomish Tribe), Teri King (Washington Sea Grant),  L. Christine Savolainen,, Einer Sortun (Fidalgo Marina), Rock Point Oyster Company, Duane Fagergren (Fagergren Oyster Co.), </a:t>
            </a:r>
            <a:r>
              <a:rPr lang="en" sz="1000">
                <a:solidFill>
                  <a:schemeClr val="dk1"/>
                </a:solidFill>
              </a:rPr>
              <a:t>Brendan Mahaffey, Jeff Koenings, and everyone at Crab Fresh. </a:t>
            </a:r>
            <a:r>
              <a:rPr lang="en" sz="1000"/>
              <a:t>UW SAFS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5169875" y="1770100"/>
            <a:ext cx="1582799" cy="170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WDFW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Brady Blake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Rich Childers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297" name="Shape 297"/>
          <p:cNvSpPr txBox="1"/>
          <p:nvPr/>
        </p:nvSpPr>
        <p:spPr>
          <a:xfrm>
            <a:off x="262450" y="414932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Funding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1800"/>
              <a:t>Aquaculture 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1800"/>
              <a:t>Program 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37" y="4149325"/>
            <a:ext cx="92392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2895100" y="439697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b="1"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en" sz="1000">
                <a:solidFill>
                  <a:srgbClr val="222222"/>
                </a:solidFill>
                <a:highlight>
                  <a:srgbClr val="FFFFFF"/>
                </a:highlight>
              </a:rPr>
              <a:t>Alleviating regulatory impediments to native shellfish aquaculture (R/LME/N-3)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Synergistic Efforts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 Genome Browser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Genetics of Breeding Schemes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Reproductive tissue transcriptomics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7475"/>
            <a:ext cx="5835574" cy="379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884512" y="923912"/>
            <a:ext cx="5203774" cy="3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Plan and Aims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88325" y="1453800"/>
            <a:ext cx="8743200" cy="3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Project Plan: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Reciprocal transplant of Olympia oysters from Fidalgo, Dabob, and Oyster Bays as well as transplants in Manchester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Monitor Growth, Mortality, and Reproductive Success </a:t>
            </a:r>
            <a:r>
              <a:rPr i="1" lang="en"/>
              <a:t>in situ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Subsample survivors after major mortality events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Characterize genetic and epigenetic profiles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Compare differences in </a:t>
            </a:r>
            <a:r>
              <a:rPr i="1" lang="en"/>
              <a:t>in situ</a:t>
            </a:r>
            <a:r>
              <a:rPr lang="en"/>
              <a:t> metrics with changes in genetic diversity profiles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Project Aims: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Measure </a:t>
            </a:r>
            <a:r>
              <a:rPr lang="en">
                <a:solidFill>
                  <a:schemeClr val="dk1"/>
                </a:solidFill>
              </a:rPr>
              <a:t>relative fitness of all populations at all sites to </a:t>
            </a:r>
            <a:r>
              <a:rPr lang="en"/>
              <a:t>determine if the phenomena of local adaptation exists in Olympia oysters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Investigate genomic basis of local adaptation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Provide useful information for restoration and commercial production of Olympia oysters 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Additional Project Pages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Visit the pages below to learn more: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Interactive Map: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http://bit.ly/1l2vNu6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Project Wiki: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http://olyo.wikispaces.com/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http://oystergen.es/olympia/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Follow Jake on Twitter: @HeareBraindIdea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600" y="743000"/>
            <a:ext cx="496252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4398875" y="1914325"/>
            <a:ext cx="902999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n=20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Map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675" y="0"/>
            <a:ext cx="360732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298900" y="1576100"/>
            <a:ext cx="51495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Sites located on North-South Axis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Purple 	= 	Fidalgo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Blue	       = 	Dabob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Orange	=	Oyster Bay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Red		= 	Manchester*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*Manchester only has transplants, no native oyster population.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700"/>
              <a:t>Interactive map can be accessed here:</a:t>
            </a:r>
          </a:p>
          <a:p>
            <a:pPr lvl="0">
              <a:spcBef>
                <a:spcPts val="0"/>
              </a:spcBef>
              <a:buNone/>
            </a:pPr>
            <a:r>
              <a:rPr lang="en" sz="600" u="sng">
                <a:solidFill>
                  <a:schemeClr val="hlink"/>
                </a:solidFill>
                <a:hlinkClick r:id="rId4"/>
              </a:rPr>
              <a:t>http://bit.ly/1l2vNu6</a:t>
            </a:r>
          </a:p>
        </p:txBody>
      </p:sp>
      <p:cxnSp>
        <p:nvCxnSpPr>
          <p:cNvPr id="55" name="Shape 55"/>
          <p:cNvCxnSpPr/>
          <p:nvPr/>
        </p:nvCxnSpPr>
        <p:spPr>
          <a:xfrm>
            <a:off x="5910300" y="4307050"/>
            <a:ext cx="0" cy="346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6" name="Shape 56"/>
          <p:cNvSpPr txBox="1"/>
          <p:nvPr/>
        </p:nvSpPr>
        <p:spPr>
          <a:xfrm>
            <a:off x="5910300" y="4334250"/>
            <a:ext cx="604499" cy="16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10 miles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8425" y="0"/>
            <a:ext cx="4585574" cy="245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58428" cy="245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8425" y="2459225"/>
            <a:ext cx="4585577" cy="268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459225"/>
            <a:ext cx="4558423" cy="26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2669850" y="102000"/>
            <a:ext cx="1412999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Oyster Bay,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Fagergren Shores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4612725" y="163050"/>
            <a:ext cx="1718699" cy="65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Fidalgo Bay,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Tommy Thompson Trestle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2622300" y="3940250"/>
            <a:ext cx="1508099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Dabob Bay,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Long Spit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Rock Point Oyster Company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4639925" y="4279875"/>
            <a:ext cx="1351799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Manchester NOAA,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Tidal Flat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4294967295"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Sites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5650"/>
            <a:ext cx="4538025" cy="269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025" y="2445650"/>
            <a:ext cx="4605977" cy="269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4538025" cy="24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8025" y="0"/>
            <a:ext cx="4605972" cy="24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298900" y="122275"/>
            <a:ext cx="1657500" cy="50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Oyster Bay,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Crab Fresh Inc.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7384500" y="142675"/>
            <a:ext cx="1657500" cy="55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Fidalgo Bay,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Fidalgo Marina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343775" y="4191575"/>
            <a:ext cx="2017799" cy="82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Dabob Bay,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Long Spit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Rock Point Oyster Company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7031225" y="2744550"/>
            <a:ext cx="1881900" cy="73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Manchester NOAA,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Aquaculture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Net Pens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Broodstock / Offspring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PSRF Collected Broodstock from </a:t>
            </a:r>
            <a:r>
              <a:rPr i="1" lang="en" sz="2000"/>
              <a:t>each location</a:t>
            </a:r>
            <a:r>
              <a:rPr lang="en" sz="2000"/>
              <a:t> </a:t>
            </a:r>
            <a:r>
              <a:rPr b="1" lang="en" sz="2000"/>
              <a:t>Nov/Dec 2012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Originated from intertidal zones (-1 to -2 ft sea level)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Conditioned 1 month prior to spawning 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Oysters spawned in origin based groups </a:t>
            </a:r>
            <a:r>
              <a:rPr b="1" lang="en" sz="2000"/>
              <a:t>May/June 2013</a:t>
            </a:r>
            <a:r>
              <a:rPr lang="en" sz="2000"/>
              <a:t> 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Maintained separately in common garden throughout.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Larvae collected upon swarming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Grow out occurred in flow through system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Spat set upon microcultch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In nursery </a:t>
            </a:r>
            <a:r>
              <a:rPr b="1" lang="en" sz="2000"/>
              <a:t>until August 2013</a:t>
            </a:r>
            <a:r>
              <a:rPr lang="en" sz="2000"/>
              <a:t> outplanting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Timeline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x="380425" y="3138575"/>
            <a:ext cx="8077500" cy="13499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" name="Shape 94"/>
          <p:cNvCxnSpPr/>
          <p:nvPr/>
        </p:nvCxnSpPr>
        <p:spPr>
          <a:xfrm rot="10800000">
            <a:off x="394100" y="2500000"/>
            <a:ext cx="13499" cy="6113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5" name="Shape 95"/>
          <p:cNvCxnSpPr/>
          <p:nvPr/>
        </p:nvCxnSpPr>
        <p:spPr>
          <a:xfrm>
            <a:off x="2812500" y="3179350"/>
            <a:ext cx="6900" cy="61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6" name="Shape 96"/>
          <p:cNvCxnSpPr/>
          <p:nvPr/>
        </p:nvCxnSpPr>
        <p:spPr>
          <a:xfrm rot="10800000">
            <a:off x="4150800" y="2520499"/>
            <a:ext cx="0" cy="5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7" name="Shape 97"/>
          <p:cNvCxnSpPr/>
          <p:nvPr/>
        </p:nvCxnSpPr>
        <p:spPr>
          <a:xfrm>
            <a:off x="5258150" y="3138575"/>
            <a:ext cx="0" cy="5909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" name="Shape 98"/>
          <p:cNvCxnSpPr/>
          <p:nvPr/>
        </p:nvCxnSpPr>
        <p:spPr>
          <a:xfrm rot="10800000">
            <a:off x="5957749" y="2459200"/>
            <a:ext cx="6900" cy="6521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9" name="Shape 99"/>
          <p:cNvCxnSpPr/>
          <p:nvPr/>
        </p:nvCxnSpPr>
        <p:spPr>
          <a:xfrm>
            <a:off x="6644000" y="3179350"/>
            <a:ext cx="0" cy="52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0" name="Shape 100"/>
          <p:cNvCxnSpPr/>
          <p:nvPr/>
        </p:nvCxnSpPr>
        <p:spPr>
          <a:xfrm rot="10800000">
            <a:off x="7554425" y="2323300"/>
            <a:ext cx="13499" cy="7880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1" name="Shape 101"/>
          <p:cNvCxnSpPr/>
          <p:nvPr/>
        </p:nvCxnSpPr>
        <p:spPr>
          <a:xfrm>
            <a:off x="8417150" y="3138700"/>
            <a:ext cx="0" cy="75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2" name="Shape 102"/>
          <p:cNvSpPr/>
          <p:nvPr/>
        </p:nvSpPr>
        <p:spPr>
          <a:xfrm>
            <a:off x="264950" y="1718750"/>
            <a:ext cx="1419900" cy="7880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786700" y="3678550"/>
            <a:ext cx="1324799" cy="7880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111350" y="1718750"/>
            <a:ext cx="1419900" cy="7880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4395375" y="3678550"/>
            <a:ext cx="1324799" cy="890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5244500" y="1718750"/>
            <a:ext cx="1419900" cy="7880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6226250" y="3678550"/>
            <a:ext cx="1222799" cy="890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112750" y="1711900"/>
            <a:ext cx="1419900" cy="7880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768400" y="3667725"/>
            <a:ext cx="1263600" cy="10325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292100" y="1732325"/>
            <a:ext cx="1365599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Nov/Dec 2012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Broodstock Collected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786700" y="3713500"/>
            <a:ext cx="1324799" cy="71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May/June 2013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Oysters Spawn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271125" y="1732625"/>
            <a:ext cx="1222799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August 2013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Oysters Outplanted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468425" y="3678550"/>
            <a:ext cx="1178699" cy="78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October 2013</a:t>
            </a:r>
            <a:r>
              <a:rPr lang="en" sz="12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Fidalgo, Oyster Bays Moved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305700" y="1732325"/>
            <a:ext cx="1365599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November 2013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Manchester Moved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175250" y="3678550"/>
            <a:ext cx="1324799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December 2013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All Sites Sampled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7235050" y="1747725"/>
            <a:ext cx="12636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January 2014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Dabob Sampled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7751450" y="3627550"/>
            <a:ext cx="129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February 2014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Fidalgo, Manchester, and Oyster Bays Checked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Environmental Monitoring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460500"/>
            <a:ext cx="38838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HoboLogger Temperature Monitors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Placed at each site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Record temp every 15 minutes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8275" y="1347475"/>
            <a:ext cx="3438525" cy="357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